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6858000" cx="12192000"/>
  <p:notesSz cx="6858000" cy="9144000"/>
  <p:embeddedFontLst>
    <p:embeddedFont>
      <p:font typeface="Tahoma"/>
      <p:regular r:id="rId10"/>
      <p:bold r:id="rId11"/>
    </p:embeddedFont>
    <p:embeddedFont>
      <p:font typeface="Bodoni"/>
      <p:regular r:id="rId12"/>
      <p:bold r:id="rId13"/>
      <p:italic r:id="rId14"/>
      <p:boldItalic r:id="rId15"/>
    </p:embeddedFont>
    <p:embeddedFont>
      <p:font typeface="Quattrocento Sans"/>
      <p:regular r:id="rId16"/>
      <p:bold r:id="rId17"/>
      <p:italic r:id="rId18"/>
      <p:boldItalic r:id="rId19"/>
    </p:embeddedFont>
    <p:embeddedFont>
      <p:font typeface="Century Gothic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08783C8-5EC4-4934-8071-16B7114A7354}">
  <a:tblStyle styleId="{908783C8-5EC4-4934-8071-16B7114A73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enturyGothic-regular.fntdata"/><Relationship Id="rId11" Type="http://schemas.openxmlformats.org/officeDocument/2006/relationships/font" Target="fonts/Tahoma-bold.fntdata"/><Relationship Id="rId22" Type="http://schemas.openxmlformats.org/officeDocument/2006/relationships/font" Target="fonts/CenturyGothic-italic.fntdata"/><Relationship Id="rId10" Type="http://schemas.openxmlformats.org/officeDocument/2006/relationships/font" Target="fonts/Tahoma-regular.fntdata"/><Relationship Id="rId21" Type="http://schemas.openxmlformats.org/officeDocument/2006/relationships/font" Target="fonts/CenturyGothic-bold.fntdata"/><Relationship Id="rId13" Type="http://schemas.openxmlformats.org/officeDocument/2006/relationships/font" Target="fonts/Bodoni-bold.fntdata"/><Relationship Id="rId12" Type="http://schemas.openxmlformats.org/officeDocument/2006/relationships/font" Target="fonts/Bodoni-regular.fntdata"/><Relationship Id="rId23" Type="http://schemas.openxmlformats.org/officeDocument/2006/relationships/font" Target="fonts/CenturyGothic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Bodoni-boldItalic.fntdata"/><Relationship Id="rId14" Type="http://schemas.openxmlformats.org/officeDocument/2006/relationships/font" Target="fonts/Bodoni-italic.fntdata"/><Relationship Id="rId17" Type="http://schemas.openxmlformats.org/officeDocument/2006/relationships/font" Target="fonts/QuattrocentoSans-bold.fntdata"/><Relationship Id="rId16" Type="http://schemas.openxmlformats.org/officeDocument/2006/relationships/font" Target="fonts/QuattrocentoSans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QuattrocentoSans-boldItalic.fntdata"/><Relationship Id="rId6" Type="http://schemas.openxmlformats.org/officeDocument/2006/relationships/slide" Target="slides/slide1.xml"/><Relationship Id="rId18" Type="http://schemas.openxmlformats.org/officeDocument/2006/relationships/font" Target="fonts/Quattrocento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panorámica con descripción">
  <p:cSld name="Imagen panorámica con descripció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1141413" y="4732865"/>
            <a:ext cx="99060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/>
          <p:nvPr>
            <p:ph idx="2" type="pic"/>
          </p:nvPr>
        </p:nvSpPr>
        <p:spPr>
          <a:xfrm>
            <a:off x="1979612" y="932112"/>
            <a:ext cx="8225944" cy="3164976"/>
          </a:xfrm>
          <a:prstGeom prst="roundRect">
            <a:avLst>
              <a:gd fmla="val 4380" name="adj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" type="body"/>
          </p:nvPr>
        </p:nvSpPr>
        <p:spPr>
          <a:xfrm>
            <a:off x="1141413" y="5299603"/>
            <a:ext cx="9906000" cy="493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2" name="Google Shape;72;p11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escripción">
  <p:cSld name="Título y descripción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type="title"/>
          </p:nvPr>
        </p:nvSpPr>
        <p:spPr>
          <a:xfrm>
            <a:off x="1141412" y="609601"/>
            <a:ext cx="9905999" cy="3124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 con descripción">
  <p:cSld name="Cita con descripció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lang="es-ES" sz="800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83" name="Google Shape;83;p13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lang="es-ES" sz="800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84" name="Google Shape;84;p13"/>
          <p:cNvSpPr txBox="1"/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" type="body"/>
          </p:nvPr>
        </p:nvSpPr>
        <p:spPr>
          <a:xfrm>
            <a:off x="1674812" y="3352800"/>
            <a:ext cx="8839202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Font typeface="Century Gothic"/>
              <a:buNone/>
              <a:defRPr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Font typeface="Century Gothic"/>
              <a:buNone/>
              <a:defRPr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2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jeta de nombre">
  <p:cSld name="Tarjeta de nombre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1141412" y="3308581"/>
            <a:ext cx="9906000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1141410" y="4777381"/>
            <a:ext cx="9906001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r la tarjeta de nombre">
  <p:cSld name="Citar la tarjeta de nombr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lang="es-ES" sz="800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98" name="Google Shape;98;p15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lang="es-ES" sz="8000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  <p:sp>
        <p:nvSpPr>
          <p:cNvPr id="99" name="Google Shape;99;p15"/>
          <p:cNvSpPr txBox="1"/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1141412" y="3886200"/>
            <a:ext cx="99060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15"/>
          <p:cNvSpPr txBox="1"/>
          <p:nvPr>
            <p:ph idx="2" type="body"/>
          </p:nvPr>
        </p:nvSpPr>
        <p:spPr>
          <a:xfrm>
            <a:off x="1141411" y="4775200"/>
            <a:ext cx="9906000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dadero o falso">
  <p:cSld name="Verdadero o falso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1141412" y="609601"/>
            <a:ext cx="99059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1141412" y="3505200"/>
            <a:ext cx="9906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16"/>
          <p:cNvSpPr txBox="1"/>
          <p:nvPr>
            <p:ph idx="2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16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6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6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 rot="5400000">
            <a:off x="4532311" y="-723900"/>
            <a:ext cx="3124201" cy="9905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7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 rot="5400000">
            <a:off x="7351354" y="2095143"/>
            <a:ext cx="5181601" cy="2210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 rot="5400000">
            <a:off x="2322512" y="-571500"/>
            <a:ext cx="5181600" cy="75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1751012" y="609601"/>
            <a:ext cx="8676222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751012" y="3886200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42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1751013" y="3308581"/>
            <a:ext cx="8686800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1751011" y="4777381"/>
            <a:ext cx="8686801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r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1141412" y="2666999"/>
            <a:ext cx="4876800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6170612" y="2667000"/>
            <a:ext cx="48768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1429280" y="2658533"/>
            <a:ext cx="458893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1141412" y="3243262"/>
            <a:ext cx="4876800" cy="2547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6443133" y="2667000"/>
            <a:ext cx="460428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6170612" y="3243262"/>
            <a:ext cx="4876801" cy="2547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1141411" y="1600200"/>
            <a:ext cx="354912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03812" y="609601"/>
            <a:ext cx="5943601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55600" lvl="0" marL="457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2pPr>
            <a:lvl3pPr indent="-330200" lvl="2" marL="1371600" algn="l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4pPr>
            <a:lvl5pPr indent="-317500" lvl="4" marL="22860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 algn="l"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 algn="l">
              <a:spcBef>
                <a:spcPts val="600"/>
              </a:spcBef>
              <a:spcAft>
                <a:spcPts val="60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1141411" y="2971800"/>
            <a:ext cx="3549121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141411" y="1600200"/>
            <a:ext cx="533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7433733" y="-18288"/>
            <a:ext cx="3276599" cy="690372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600"/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141411" y="2971800"/>
            <a:ext cx="5334001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6399212" y="5883275"/>
            <a:ext cx="914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1141412" y="5883275"/>
            <a:ext cx="5105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10742612" y="5883275"/>
            <a:ext cx="3225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58635" y="2835490"/>
            <a:ext cx="2466900" cy="18477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sp>
        <p:nvSpPr>
          <p:cNvPr id="129" name="Google Shape;129;p19"/>
          <p:cNvSpPr/>
          <p:nvPr/>
        </p:nvSpPr>
        <p:spPr>
          <a:xfrm>
            <a:off x="5935517" y="765843"/>
            <a:ext cx="100200" cy="2011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0" name="Google Shape;130;p19"/>
          <p:cNvSpPr/>
          <p:nvPr/>
        </p:nvSpPr>
        <p:spPr>
          <a:xfrm>
            <a:off x="5935516" y="4784849"/>
            <a:ext cx="100200" cy="2011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1" name="Google Shape;131;p19"/>
          <p:cNvSpPr/>
          <p:nvPr/>
        </p:nvSpPr>
        <p:spPr>
          <a:xfrm>
            <a:off x="7472580" y="3759415"/>
            <a:ext cx="4049400" cy="1329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2" name="Google Shape;132;p19"/>
          <p:cNvSpPr/>
          <p:nvPr/>
        </p:nvSpPr>
        <p:spPr>
          <a:xfrm>
            <a:off x="462179" y="3759414"/>
            <a:ext cx="4049400" cy="1329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3" name="Google Shape;133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81900" y="1338862"/>
            <a:ext cx="1802246" cy="734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87870" y="1018189"/>
            <a:ext cx="2430780" cy="50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/>
          <p:nvPr/>
        </p:nvSpPr>
        <p:spPr>
          <a:xfrm>
            <a:off x="745537" y="1448518"/>
            <a:ext cx="3375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ES" sz="36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Integrantes : </a:t>
            </a:r>
            <a:endParaRPr/>
          </a:p>
        </p:txBody>
      </p:sp>
      <p:sp>
        <p:nvSpPr>
          <p:cNvPr id="136" name="Google Shape;136;p19"/>
          <p:cNvSpPr txBox="1"/>
          <p:nvPr/>
        </p:nvSpPr>
        <p:spPr>
          <a:xfrm>
            <a:off x="1252415" y="2078718"/>
            <a:ext cx="45597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s-E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Villamar Piloso Dayana Lisbeth 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s-E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Zambrano Franco Luiggi Andrés 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s-E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Zambrano García Carlos David 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s-E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Zambrano Vásquez Yandri Joel </a:t>
            </a:r>
            <a:endParaRPr/>
          </a:p>
        </p:txBody>
      </p:sp>
      <p:sp>
        <p:nvSpPr>
          <p:cNvPr id="137" name="Google Shape;137;p19"/>
          <p:cNvSpPr txBox="1"/>
          <p:nvPr/>
        </p:nvSpPr>
        <p:spPr>
          <a:xfrm>
            <a:off x="462167" y="3759423"/>
            <a:ext cx="3375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Objetivos : </a:t>
            </a:r>
            <a:endParaRPr/>
          </a:p>
        </p:txBody>
      </p:sp>
      <p:sp>
        <p:nvSpPr>
          <p:cNvPr id="138" name="Google Shape;138;p19"/>
          <p:cNvSpPr txBox="1"/>
          <p:nvPr/>
        </p:nvSpPr>
        <p:spPr>
          <a:xfrm>
            <a:off x="858539" y="4310040"/>
            <a:ext cx="4429500" cy="28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s-E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Manifestar el concepto de domótica y las características que nos brinda en los hogares.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s-E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Identificar herramientas básicas para la implementación de domótica en los hogares.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s-E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Estructurar alternativas de implementación de bajo costo para la implementación de domótica.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6914106" y="1448518"/>
            <a:ext cx="46080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Propuesta Solución : </a:t>
            </a:r>
            <a:endParaRPr/>
          </a:p>
        </p:txBody>
      </p:sp>
      <p:sp>
        <p:nvSpPr>
          <p:cNvPr id="140" name="Google Shape;140;p19"/>
          <p:cNvSpPr txBox="1"/>
          <p:nvPr/>
        </p:nvSpPr>
        <p:spPr>
          <a:xfrm>
            <a:off x="7157369" y="4137376"/>
            <a:ext cx="33756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Problemática : </a:t>
            </a:r>
            <a:endParaRPr/>
          </a:p>
        </p:txBody>
      </p:sp>
      <p:sp>
        <p:nvSpPr>
          <p:cNvPr id="141" name="Google Shape;141;p19"/>
          <p:cNvSpPr txBox="1"/>
          <p:nvPr/>
        </p:nvSpPr>
        <p:spPr>
          <a:xfrm>
            <a:off x="7104891" y="2096826"/>
            <a:ext cx="4364700" cy="14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s-E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Técnicas y herramientas básicas de implementación de domótica para el confort y control de los adultos mayores, caso hogares de manta. 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6793085" y="5076796"/>
            <a:ext cx="4676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s-ES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 el estudio se estima mejorar el confort en los hogares de las persones en especial de los adultos mayores 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293175" y="191200"/>
            <a:ext cx="73425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44" name="Google Shape;144;p19"/>
          <p:cNvGraphicFramePr/>
          <p:nvPr/>
        </p:nvGraphicFramePr>
        <p:xfrm>
          <a:off x="304800" y="191200"/>
          <a:ext cx="3000000" cy="3000000"/>
        </p:xfrm>
        <a:graphic>
          <a:graphicData uri="http://schemas.openxmlformats.org/drawingml/2006/table">
            <a:tbl>
              <a:tblPr bandCol="1" bandRow="1">
                <a:noFill/>
                <a:tableStyleId>{908783C8-5EC4-4934-8071-16B7114A7354}</a:tableStyleId>
              </a:tblPr>
              <a:tblGrid>
                <a:gridCol w="4422075"/>
                <a:gridCol w="7019175"/>
              </a:tblGrid>
              <a:tr h="385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</a:rPr>
                        <a:t>Gr08-Informe final-Documento académico-parcial 1-5B-2020-2</a:t>
                      </a:r>
                      <a:endParaRPr b="1" sz="1200">
                        <a:solidFill>
                          <a:srgbClr val="FFFFF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73025" marL="730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Título corto: Domótica en el confort y cuidado de los mayores. </a:t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Autores</a:t>
                      </a:r>
                      <a:r>
                        <a:rPr b="1" lang="es-ES" sz="1100">
                          <a:solidFill>
                            <a:srgbClr val="FFFF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: Zambrano Franco -Villamar- Zambrano García-Zambrano Vásquez. </a:t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73025" marL="73025">
                    <a:lnB cap="flat" cmpd="sng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/>
          <p:nvPr/>
        </p:nvSpPr>
        <p:spPr>
          <a:xfrm>
            <a:off x="505096" y="3341919"/>
            <a:ext cx="11225400" cy="89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algn="ctr" dir="2700000" dist="2286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2435774" y="2555093"/>
            <a:ext cx="383100" cy="384300"/>
          </a:xfrm>
          <a:prstGeom prst="ellipse">
            <a:avLst/>
          </a:prstGeom>
          <a:solidFill>
            <a:srgbClr val="00B0F0"/>
          </a:solidFill>
          <a:ln cap="rnd" cmpd="sng" w="19050">
            <a:solidFill>
              <a:srgbClr val="5151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B0F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7332619" y="3206226"/>
            <a:ext cx="383176" cy="384262"/>
          </a:xfrm>
          <a:prstGeom prst="ellipse">
            <a:avLst/>
          </a:prstGeom>
          <a:solidFill>
            <a:srgbClr val="00B050"/>
          </a:solidFill>
          <a:ln cap="rnd" cmpd="sng" w="19050">
            <a:solidFill>
              <a:srgbClr val="5151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B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2" name="Google Shape;152;p20"/>
          <p:cNvSpPr/>
          <p:nvPr/>
        </p:nvSpPr>
        <p:spPr>
          <a:xfrm>
            <a:off x="4437020" y="2821962"/>
            <a:ext cx="383100" cy="384300"/>
          </a:xfrm>
          <a:prstGeom prst="ellipse">
            <a:avLst/>
          </a:prstGeom>
          <a:solidFill>
            <a:srgbClr val="FFFF00"/>
          </a:solidFill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3" name="Google Shape;153;p20"/>
          <p:cNvSpPr/>
          <p:nvPr/>
        </p:nvSpPr>
        <p:spPr>
          <a:xfrm>
            <a:off x="10378977" y="2854685"/>
            <a:ext cx="383176" cy="384262"/>
          </a:xfrm>
          <a:prstGeom prst="ellipse">
            <a:avLst/>
          </a:prstGeom>
          <a:solidFill>
            <a:srgbClr val="0070C0"/>
          </a:solidFill>
          <a:ln cap="rnd" cmpd="sng" w="19050">
            <a:solidFill>
              <a:srgbClr val="5151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4" name="Google Shape;154;p20"/>
          <p:cNvSpPr txBox="1"/>
          <p:nvPr/>
        </p:nvSpPr>
        <p:spPr>
          <a:xfrm>
            <a:off x="1070714" y="2486856"/>
            <a:ext cx="192132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Fines </a:t>
            </a:r>
            <a:r>
              <a:rPr b="1" lang="es-ES" sz="3600">
                <a:solidFill>
                  <a:srgbClr val="00B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337008" y="4319450"/>
            <a:ext cx="2481945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600">
                <a:solidFill>
                  <a:srgbClr val="00B0F0"/>
                </a:solidFill>
                <a:latin typeface="Bodoni"/>
                <a:ea typeface="Bodoni"/>
                <a:cs typeface="Bodoni"/>
                <a:sym typeface="Bodoni"/>
              </a:rPr>
              <a:t>Mejorar el confort de las persones mayores basadas en una descripción clara de las posibles formas de implementación y de usabilidad de herramientas básicas de domótica para la automatización en el hogar</a:t>
            </a:r>
            <a:r>
              <a:rPr lang="es-ES" sz="1600">
                <a:solidFill>
                  <a:srgbClr val="00B050"/>
                </a:solidFill>
                <a:latin typeface="Bodoni"/>
                <a:ea typeface="Bodoni"/>
                <a:cs typeface="Bodoni"/>
                <a:sym typeface="Bodoni"/>
              </a:rPr>
              <a:t>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B05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3179277" y="3514445"/>
            <a:ext cx="336020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Dirigido a   </a:t>
            </a:r>
            <a:endParaRPr/>
          </a:p>
        </p:txBody>
      </p:sp>
      <p:sp>
        <p:nvSpPr>
          <p:cNvPr id="157" name="Google Shape;157;p20"/>
          <p:cNvSpPr txBox="1"/>
          <p:nvPr/>
        </p:nvSpPr>
        <p:spPr>
          <a:xfrm>
            <a:off x="6115906" y="1873969"/>
            <a:ext cx="2677269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00B05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Servicio  a  prestar  </a:t>
            </a:r>
            <a:endParaRPr/>
          </a:p>
        </p:txBody>
      </p:sp>
      <p:sp>
        <p:nvSpPr>
          <p:cNvPr id="158" name="Google Shape;158;p20"/>
          <p:cNvSpPr txBox="1"/>
          <p:nvPr/>
        </p:nvSpPr>
        <p:spPr>
          <a:xfrm>
            <a:off x="9088414" y="3714080"/>
            <a:ext cx="3167201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Alcance del proyecto</a:t>
            </a:r>
            <a:endParaRPr/>
          </a:p>
        </p:txBody>
      </p:sp>
      <p:sp>
        <p:nvSpPr>
          <p:cNvPr id="159" name="Google Shape;159;p20"/>
          <p:cNvSpPr/>
          <p:nvPr/>
        </p:nvSpPr>
        <p:spPr>
          <a:xfrm>
            <a:off x="4085600" y="774700"/>
            <a:ext cx="13545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rgbClr val="FFFF00"/>
                </a:solidFill>
                <a:latin typeface="Bodoni"/>
                <a:ea typeface="Bodoni"/>
                <a:cs typeface="Bodoni"/>
                <a:sym typeface="Bodoni"/>
              </a:rPr>
              <a:t>Adultos mayores de la Ciudad de Manta.</a:t>
            </a: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6463932" y="4463715"/>
            <a:ext cx="227729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rgbClr val="00B050"/>
                </a:solidFill>
                <a:latin typeface="Bodoni"/>
                <a:ea typeface="Bodoni"/>
                <a:cs typeface="Bodoni"/>
                <a:sym typeface="Bodoni"/>
              </a:rPr>
              <a:t>Domótica e implementación para la automatización en el hogar</a:t>
            </a: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9490234" y="768142"/>
            <a:ext cx="2363563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rgbClr val="0070C0"/>
                </a:solidFill>
                <a:latin typeface="Bodoni"/>
                <a:ea typeface="Bodoni"/>
                <a:cs typeface="Bodoni"/>
                <a:sym typeface="Bodoni"/>
              </a:rPr>
              <a:t>Mejorar el confort de las persones mayores y optimizar sus tareas diarias</a:t>
            </a:r>
            <a:endParaRPr/>
          </a:p>
        </p:txBody>
      </p:sp>
      <p:pic>
        <p:nvPicPr>
          <p:cNvPr id="162" name="Google Shape;16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18317" y="5041356"/>
            <a:ext cx="2368731" cy="140658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152400" kx="110000" rotWithShape="0" algn="tl" dir="900000" dist="12000" sy="98000" ky="200000">
              <a:srgbClr val="000000">
                <a:alpha val="29803"/>
              </a:srgbClr>
            </a:outerShdw>
          </a:effectLst>
        </p:spPr>
      </p:pic>
      <p:cxnSp>
        <p:nvCxnSpPr>
          <p:cNvPr id="163" name="Google Shape;163;p20"/>
          <p:cNvCxnSpPr/>
          <p:nvPr/>
        </p:nvCxnSpPr>
        <p:spPr>
          <a:xfrm>
            <a:off x="7524207" y="3744686"/>
            <a:ext cx="0" cy="618308"/>
          </a:xfrm>
          <a:prstGeom prst="straightConnector1">
            <a:avLst/>
          </a:prstGeom>
          <a:noFill/>
          <a:ln cap="flat" cmpd="sng" w="28575">
            <a:solidFill>
              <a:srgbClr val="00B05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4" name="Google Shape;164;p20"/>
          <p:cNvCxnSpPr/>
          <p:nvPr/>
        </p:nvCxnSpPr>
        <p:spPr>
          <a:xfrm>
            <a:off x="1665517" y="3701142"/>
            <a:ext cx="0" cy="618308"/>
          </a:xfrm>
          <a:prstGeom prst="straightConnector1">
            <a:avLst/>
          </a:prstGeom>
          <a:noFill/>
          <a:ln cap="flat" cmpd="sng" w="28575">
            <a:solidFill>
              <a:srgbClr val="00B0F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5" name="Google Shape;165;p20"/>
          <p:cNvCxnSpPr/>
          <p:nvPr/>
        </p:nvCxnSpPr>
        <p:spPr>
          <a:xfrm rot="10800000">
            <a:off x="10515604" y="2116023"/>
            <a:ext cx="0" cy="585964"/>
          </a:xfrm>
          <a:prstGeom prst="straightConnector1">
            <a:avLst/>
          </a:prstGeom>
          <a:noFill/>
          <a:ln cap="flat" cmpd="sng" w="28575">
            <a:solidFill>
              <a:srgbClr val="0070C0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166" name="Google Shape;16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05717" y="4746348"/>
            <a:ext cx="2560322" cy="1619618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fadeDir="5400000" kx="0" rotWithShape="0" algn="bl" stA="38000" stPos="0" sy="-100000" ky="0"/>
          </a:effectLst>
        </p:spPr>
      </p:pic>
      <p:cxnSp>
        <p:nvCxnSpPr>
          <p:cNvPr id="167" name="Google Shape;167;p20"/>
          <p:cNvCxnSpPr/>
          <p:nvPr/>
        </p:nvCxnSpPr>
        <p:spPr>
          <a:xfrm rot="10800000">
            <a:off x="4637320" y="1969137"/>
            <a:ext cx="0" cy="585964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68" name="Google Shape;168;p20"/>
          <p:cNvSpPr txBox="1"/>
          <p:nvPr/>
        </p:nvSpPr>
        <p:spPr>
          <a:xfrm>
            <a:off x="293175" y="191200"/>
            <a:ext cx="73425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69" name="Google Shape;169;p20"/>
          <p:cNvGraphicFramePr/>
          <p:nvPr/>
        </p:nvGraphicFramePr>
        <p:xfrm>
          <a:off x="304800" y="191200"/>
          <a:ext cx="3000000" cy="3000000"/>
        </p:xfrm>
        <a:graphic>
          <a:graphicData uri="http://schemas.openxmlformats.org/drawingml/2006/table">
            <a:tbl>
              <a:tblPr bandCol="1" bandRow="1">
                <a:noFill/>
                <a:tableStyleId>{908783C8-5EC4-4934-8071-16B7114A7354}</a:tableStyleId>
              </a:tblPr>
              <a:tblGrid>
                <a:gridCol w="4422075"/>
                <a:gridCol w="7019175"/>
              </a:tblGrid>
              <a:tr h="385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</a:rPr>
                        <a:t>Gr08-Informe final-Documento académico-parcial 1-5B-2020-2</a:t>
                      </a:r>
                      <a:endParaRPr b="1" sz="1200">
                        <a:solidFill>
                          <a:srgbClr val="FFFFF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73025" marL="730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Título corto: Domótica en el confort y cuidado de los mayores. </a:t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Autores: Zambrano Franco -Villamar- Zambrano García-Zambrano Vásquez. </a:t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73025" marL="73025">
                    <a:lnB cap="flat" cmpd="sng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/>
          <p:nvPr/>
        </p:nvSpPr>
        <p:spPr>
          <a:xfrm>
            <a:off x="182875" y="667574"/>
            <a:ext cx="3849300" cy="6107700"/>
          </a:xfrm>
          <a:prstGeom prst="bevel">
            <a:avLst>
              <a:gd fmla="val 12500" name="adj"/>
            </a:avLst>
          </a:prstGeom>
          <a:solidFill>
            <a:srgbClr val="3F3F3F"/>
          </a:solidFill>
          <a:ln cap="rnd" cmpd="sng" w="19050">
            <a:solidFill>
              <a:srgbClr val="5151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C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5" name="Google Shape;175;p21"/>
          <p:cNvSpPr/>
          <p:nvPr/>
        </p:nvSpPr>
        <p:spPr>
          <a:xfrm>
            <a:off x="4184463" y="605475"/>
            <a:ext cx="3849300" cy="6231900"/>
          </a:xfrm>
          <a:prstGeom prst="bevel">
            <a:avLst>
              <a:gd fmla="val 12500" name="adj"/>
            </a:avLst>
          </a:prstGeom>
          <a:solidFill>
            <a:srgbClr val="3F3F3F"/>
          </a:solidFill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6" name="Google Shape;176;p21"/>
          <p:cNvSpPr/>
          <p:nvPr/>
        </p:nvSpPr>
        <p:spPr>
          <a:xfrm>
            <a:off x="8202386" y="1477512"/>
            <a:ext cx="3849300" cy="3309300"/>
          </a:xfrm>
          <a:prstGeom prst="bevel">
            <a:avLst>
              <a:gd fmla="val 12500" name="adj"/>
            </a:avLst>
          </a:prstGeom>
          <a:solidFill>
            <a:srgbClr val="3F3F3F"/>
          </a:solidFill>
          <a:ln cap="rnd" cmpd="sng" w="19050">
            <a:solidFill>
              <a:srgbClr val="5151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7" name="Google Shape;177;p21"/>
          <p:cNvSpPr txBox="1"/>
          <p:nvPr/>
        </p:nvSpPr>
        <p:spPr>
          <a:xfrm>
            <a:off x="4684122" y="1785255"/>
            <a:ext cx="2756264" cy="32932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lang="es-E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 el sistema funcione sin estar pendientes a los diversos equipos.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lang="es-E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Tenga un ambiente de fácil uso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lang="es-E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Debe tener fiabilidad sin que el sistema falle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lang="es-ES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 se mantenga actualizado automáticamente su software para que puedan beneficiarse con cualquier nueva instalación.</a:t>
            </a:r>
            <a:endParaRPr/>
          </a:p>
        </p:txBody>
      </p:sp>
      <p:sp>
        <p:nvSpPr>
          <p:cNvPr id="178" name="Google Shape;178;p21"/>
          <p:cNvSpPr/>
          <p:nvPr/>
        </p:nvSpPr>
        <p:spPr>
          <a:xfrm>
            <a:off x="4836572" y="864433"/>
            <a:ext cx="2545200" cy="832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5151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Requisitos de los usuarios a satisfacer</a:t>
            </a:r>
            <a:endParaRPr/>
          </a:p>
        </p:txBody>
      </p:sp>
      <p:sp>
        <p:nvSpPr>
          <p:cNvPr id="179" name="Google Shape;179;p21"/>
          <p:cNvSpPr/>
          <p:nvPr/>
        </p:nvSpPr>
        <p:spPr>
          <a:xfrm>
            <a:off x="834934" y="905616"/>
            <a:ext cx="2545080" cy="959396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5151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60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Impacto </a:t>
            </a:r>
            <a:endParaRPr/>
          </a:p>
        </p:txBody>
      </p:sp>
      <p:sp>
        <p:nvSpPr>
          <p:cNvPr id="180" name="Google Shape;180;p21"/>
          <p:cNvSpPr/>
          <p:nvPr/>
        </p:nvSpPr>
        <p:spPr>
          <a:xfrm>
            <a:off x="8186055" y="1345837"/>
            <a:ext cx="3819600" cy="9234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51515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rgbClr val="00B0F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Característica del proyecto  </a:t>
            </a:r>
            <a:endParaRPr/>
          </a:p>
        </p:txBody>
      </p:sp>
      <p:sp>
        <p:nvSpPr>
          <p:cNvPr id="181" name="Google Shape;181;p21"/>
          <p:cNvSpPr txBox="1"/>
          <p:nvPr/>
        </p:nvSpPr>
        <p:spPr>
          <a:xfrm>
            <a:off x="889363" y="2027358"/>
            <a:ext cx="2490651" cy="1908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s-E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Ayuda a realizar multitareas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s-E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Mejora la salud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lang="es-E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Mejor estilo de vida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2" name="Google Shape;18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497" y="3706599"/>
            <a:ext cx="2756400" cy="1912500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fadeDir="5400000" kx="0" rotWithShape="0" algn="bl" stA="38000" stPos="0" sy="-100000" ky="0"/>
          </a:effectLst>
        </p:spPr>
      </p:pic>
      <p:sp>
        <p:nvSpPr>
          <p:cNvPr descr="blob:https://web.whatsapp.com/4d202171-3769-4d18-87ab-f5ea4d22a96f" id="183" name="Google Shape;183;p21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descr="blob:https://web.whatsapp.com/4d202171-3769-4d18-87ab-f5ea4d22a96f" id="184" name="Google Shape;184;p21"/>
          <p:cNvSpPr/>
          <p:nvPr/>
        </p:nvSpPr>
        <p:spPr>
          <a:xfrm>
            <a:off x="307975" y="79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5" name="Google Shape;185;p21"/>
          <p:cNvSpPr txBox="1"/>
          <p:nvPr/>
        </p:nvSpPr>
        <p:spPr>
          <a:xfrm>
            <a:off x="8865143" y="2685382"/>
            <a:ext cx="2523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Descriptivo.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Bibliográfico.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s-E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Etnográfico.</a:t>
            </a:r>
            <a:endParaRPr/>
          </a:p>
        </p:txBody>
      </p:sp>
      <p:sp>
        <p:nvSpPr>
          <p:cNvPr id="186" name="Google Shape;186;p21"/>
          <p:cNvSpPr txBox="1"/>
          <p:nvPr/>
        </p:nvSpPr>
        <p:spPr>
          <a:xfrm>
            <a:off x="304800" y="7925"/>
            <a:ext cx="73425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87" name="Google Shape;187;p21"/>
          <p:cNvGraphicFramePr/>
          <p:nvPr/>
        </p:nvGraphicFramePr>
        <p:xfrm>
          <a:off x="182875" y="130625"/>
          <a:ext cx="3000000" cy="3000000"/>
        </p:xfrm>
        <a:graphic>
          <a:graphicData uri="http://schemas.openxmlformats.org/drawingml/2006/table">
            <a:tbl>
              <a:tblPr bandCol="1" bandRow="1">
                <a:noFill/>
                <a:tableStyleId>{908783C8-5EC4-4934-8071-16B7114A7354}</a:tableStyleId>
              </a:tblPr>
              <a:tblGrid>
                <a:gridCol w="4422075"/>
                <a:gridCol w="7019175"/>
              </a:tblGrid>
              <a:tr h="308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</a:rPr>
                        <a:t>Gr08-Informe final-Documento académico-parcial 1-5B-2020-2</a:t>
                      </a:r>
                      <a:endParaRPr b="1" sz="1200">
                        <a:solidFill>
                          <a:srgbClr val="FFFFF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73025" marL="730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Título corto: Domótica en el confort y cuidado de los mayores. </a:t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Autores: Zambrano Franco -Villamar- Zambrano García-Zambrano Vásquez. </a:t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73025" marL="73025">
                    <a:lnB cap="flat" cmpd="sng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/>
        </p:nvSpPr>
        <p:spPr>
          <a:xfrm>
            <a:off x="362494" y="654910"/>
            <a:ext cx="4370621" cy="954107"/>
          </a:xfrm>
          <a:prstGeom prst="rect">
            <a:avLst/>
          </a:prstGeom>
          <a:solidFill>
            <a:srgbClr val="C37B1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Especificaciones</a:t>
            </a:r>
            <a:r>
              <a:rPr b="1" lang="es-E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del Sistema</a:t>
            </a:r>
            <a:r>
              <a:rPr b="1" lang="es-E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193" name="Google Shape;193;p22"/>
          <p:cNvSpPr txBox="1"/>
          <p:nvPr/>
        </p:nvSpPr>
        <p:spPr>
          <a:xfrm>
            <a:off x="6652708" y="944401"/>
            <a:ext cx="5366700" cy="1323300"/>
          </a:xfrm>
          <a:prstGeom prst="rect">
            <a:avLst/>
          </a:prstGeom>
          <a:solidFill>
            <a:srgbClr val="C37B1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Gestión de la domótica en el confort</a:t>
            </a:r>
            <a:endParaRPr/>
          </a:p>
        </p:txBody>
      </p:sp>
      <p:sp>
        <p:nvSpPr>
          <p:cNvPr id="194" name="Google Shape;194;p22"/>
          <p:cNvSpPr txBox="1"/>
          <p:nvPr/>
        </p:nvSpPr>
        <p:spPr>
          <a:xfrm>
            <a:off x="6945889" y="2382214"/>
            <a:ext cx="6513900" cy="26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s-E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de la seguridad.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s-E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Movilidad y confort.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s-E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de la climatización.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s-E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Realización de tareas domesticas.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s-E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Salud y cuidados asistenciales.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s-E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Ocio</a:t>
            </a:r>
            <a:r>
              <a:rPr lang="es-ES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y entretenimiento.</a:t>
            </a:r>
            <a:endParaRPr/>
          </a:p>
        </p:txBody>
      </p:sp>
      <p:pic>
        <p:nvPicPr>
          <p:cNvPr id="195" name="Google Shape;19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977" y="1940721"/>
            <a:ext cx="5641500" cy="3171000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fadeDir="5400012" kx="0" rotWithShape="0" algn="bl" stA="38000" stPos="0" sy="-100000" ky="0"/>
          </a:effectLst>
        </p:spPr>
      </p:pic>
      <p:sp>
        <p:nvSpPr>
          <p:cNvPr id="196" name="Google Shape;196;p22"/>
          <p:cNvSpPr txBox="1"/>
          <p:nvPr/>
        </p:nvSpPr>
        <p:spPr>
          <a:xfrm>
            <a:off x="369550" y="87900"/>
            <a:ext cx="73425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aphicFrame>
        <p:nvGraphicFramePr>
          <p:cNvPr id="197" name="Google Shape;197;p22"/>
          <p:cNvGraphicFramePr/>
          <p:nvPr/>
        </p:nvGraphicFramePr>
        <p:xfrm>
          <a:off x="381175" y="87900"/>
          <a:ext cx="3000000" cy="3000000"/>
        </p:xfrm>
        <a:graphic>
          <a:graphicData uri="http://schemas.openxmlformats.org/drawingml/2006/table">
            <a:tbl>
              <a:tblPr bandCol="1" bandRow="1">
                <a:noFill/>
                <a:tableStyleId>{908783C8-5EC4-4934-8071-16B7114A7354}</a:tableStyleId>
              </a:tblPr>
              <a:tblGrid>
                <a:gridCol w="4422075"/>
                <a:gridCol w="7019175"/>
              </a:tblGrid>
              <a:tr h="385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</a:rPr>
                        <a:t>Gr08-Informe final-Documento académico-parcial 1-5B-2020-2</a:t>
                      </a:r>
                      <a:endParaRPr b="1" sz="1200">
                        <a:solidFill>
                          <a:srgbClr val="FFFFFF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73025" marL="73025"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Título corto: Domótica en el confort y cuidado de los mayores. </a:t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ES" sz="1100">
                          <a:solidFill>
                            <a:srgbClr val="FFFFFF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Autores: Zambrano Franco -Villamar- Zambrano García-Zambrano Vásquez. </a:t>
                      </a:r>
                      <a:endParaRPr b="1" sz="1100">
                        <a:solidFill>
                          <a:srgbClr val="FFFFFF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0" marB="0" marR="73025" marL="73025">
                    <a:lnB cap="flat" cmpd="sng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6666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lla">
  <a:themeElements>
    <a:clrScheme name="Malla">
      <a:dk1>
        <a:srgbClr val="000000"/>
      </a:dk1>
      <a:lt1>
        <a:srgbClr val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